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iil_ppt_title_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377" y="4988858"/>
            <a:ext cx="7772400" cy="870698"/>
          </a:xfrm>
        </p:spPr>
        <p:txBody>
          <a:bodyPr>
            <a:normAutofit/>
          </a:bodyPr>
          <a:lstStyle>
            <a:lvl1pPr algn="l">
              <a:defRPr sz="3400" b="1">
                <a:solidFill>
                  <a:srgbClr val="2A285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11882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il_ppt_title_b_sm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53" y="1000776"/>
            <a:ext cx="82296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rgbClr val="2A285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716" y="3738274"/>
            <a:ext cx="8229600" cy="2353238"/>
          </a:xfrm>
        </p:spPr>
        <p:txBody>
          <a:bodyPr/>
          <a:lstStyle>
            <a:lvl1pPr>
              <a:lnSpc>
                <a:spcPts val="3100"/>
              </a:lnSpc>
              <a:buFont typeface="Arial" pitchFamily="34" charset="0"/>
              <a:buNone/>
              <a:defRPr sz="2200" b="1">
                <a:solidFill>
                  <a:srgbClr val="2A285F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rgbClr val="084F9E"/>
                </a:solidFill>
              </a:defRPr>
            </a:lvl2pPr>
            <a:lvl3pPr>
              <a:buFont typeface="Arial" pitchFamily="34" charset="0"/>
              <a:buNone/>
              <a:defRPr sz="2000">
                <a:solidFill>
                  <a:srgbClr val="2A285F"/>
                </a:solidFill>
              </a:defRPr>
            </a:lvl3pPr>
            <a:lvl4pPr>
              <a:buFont typeface="Arial" pitchFamily="34" charset="0"/>
              <a:buNone/>
              <a:defRPr sz="1800">
                <a:solidFill>
                  <a:srgbClr val="084F9E"/>
                </a:solidFill>
              </a:defRPr>
            </a:lvl4pPr>
            <a:lvl5pPr>
              <a:buFont typeface="Arial" pitchFamily="34" charset="0"/>
              <a:buNone/>
              <a:defRPr sz="1500">
                <a:solidFill>
                  <a:srgbClr val="2A28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019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il_ppt_main_a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8" y="1000776"/>
            <a:ext cx="82296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rgbClr val="2A285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2550"/>
            <a:ext cx="8229600" cy="4525963"/>
          </a:xfrm>
        </p:spPr>
        <p:txBody>
          <a:bodyPr/>
          <a:lstStyle>
            <a:lvl1pPr>
              <a:lnSpc>
                <a:spcPts val="2900"/>
              </a:lnSpc>
              <a:defRPr sz="2400" b="1">
                <a:solidFill>
                  <a:srgbClr val="2A285F"/>
                </a:solidFill>
              </a:defRPr>
            </a:lvl1pPr>
            <a:lvl2pPr>
              <a:lnSpc>
                <a:spcPts val="2900"/>
              </a:lnSpc>
              <a:defRPr sz="2400">
                <a:solidFill>
                  <a:srgbClr val="084F9E"/>
                </a:solidFill>
              </a:defRPr>
            </a:lvl2pPr>
            <a:lvl3pPr>
              <a:lnSpc>
                <a:spcPts val="2900"/>
              </a:lnSpc>
              <a:defRPr sz="2000">
                <a:solidFill>
                  <a:srgbClr val="2A285F"/>
                </a:solidFill>
              </a:defRPr>
            </a:lvl3pPr>
            <a:lvl4pPr>
              <a:lnSpc>
                <a:spcPts val="2900"/>
              </a:lnSpc>
              <a:defRPr sz="1800">
                <a:solidFill>
                  <a:srgbClr val="084F9E"/>
                </a:solidFill>
              </a:defRPr>
            </a:lvl4pPr>
            <a:lvl5pPr>
              <a:lnSpc>
                <a:spcPts val="2900"/>
              </a:lnSpc>
              <a:defRPr sz="1500">
                <a:solidFill>
                  <a:srgbClr val="2A28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793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il_ppt_main_a_sm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8" y="1000776"/>
            <a:ext cx="82296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rgbClr val="2A285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2550"/>
            <a:ext cx="8229600" cy="4525963"/>
          </a:xfrm>
        </p:spPr>
        <p:txBody>
          <a:bodyPr/>
          <a:lstStyle>
            <a:lvl1pPr>
              <a:lnSpc>
                <a:spcPts val="2900"/>
              </a:lnSpc>
              <a:defRPr sz="2400" b="1">
                <a:solidFill>
                  <a:srgbClr val="2A285F"/>
                </a:solidFill>
              </a:defRPr>
            </a:lvl1pPr>
            <a:lvl2pPr>
              <a:lnSpc>
                <a:spcPts val="2900"/>
              </a:lnSpc>
              <a:defRPr sz="2400">
                <a:solidFill>
                  <a:srgbClr val="084F9E"/>
                </a:solidFill>
              </a:defRPr>
            </a:lvl2pPr>
            <a:lvl3pPr>
              <a:lnSpc>
                <a:spcPts val="2900"/>
              </a:lnSpc>
              <a:defRPr sz="2000">
                <a:solidFill>
                  <a:srgbClr val="2A285F"/>
                </a:solidFill>
              </a:defRPr>
            </a:lvl3pPr>
            <a:lvl4pPr>
              <a:lnSpc>
                <a:spcPts val="2900"/>
              </a:lnSpc>
              <a:defRPr sz="1800">
                <a:solidFill>
                  <a:srgbClr val="084F9E"/>
                </a:solidFill>
              </a:defRPr>
            </a:lvl4pPr>
            <a:lvl5pPr>
              <a:lnSpc>
                <a:spcPts val="2900"/>
              </a:lnSpc>
              <a:defRPr sz="1500">
                <a:solidFill>
                  <a:srgbClr val="2A28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100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il_ppt_main_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8" y="1000776"/>
            <a:ext cx="82296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rgbClr val="2A285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2550"/>
            <a:ext cx="8229600" cy="4525963"/>
          </a:xfrm>
        </p:spPr>
        <p:txBody>
          <a:bodyPr/>
          <a:lstStyle>
            <a:lvl1pPr>
              <a:lnSpc>
                <a:spcPts val="2900"/>
              </a:lnSpc>
              <a:defRPr sz="2400" b="1">
                <a:solidFill>
                  <a:srgbClr val="2A285F"/>
                </a:solidFill>
              </a:defRPr>
            </a:lvl1pPr>
            <a:lvl2pPr>
              <a:lnSpc>
                <a:spcPts val="2900"/>
              </a:lnSpc>
              <a:defRPr sz="2400">
                <a:solidFill>
                  <a:srgbClr val="084F9E"/>
                </a:solidFill>
              </a:defRPr>
            </a:lvl2pPr>
            <a:lvl3pPr>
              <a:lnSpc>
                <a:spcPts val="2900"/>
              </a:lnSpc>
              <a:defRPr sz="2000">
                <a:solidFill>
                  <a:srgbClr val="2A285F"/>
                </a:solidFill>
              </a:defRPr>
            </a:lvl3pPr>
            <a:lvl4pPr>
              <a:lnSpc>
                <a:spcPts val="2900"/>
              </a:lnSpc>
              <a:defRPr sz="1800">
                <a:solidFill>
                  <a:srgbClr val="084F9E"/>
                </a:solidFill>
              </a:defRPr>
            </a:lvl4pPr>
            <a:lvl5pPr>
              <a:lnSpc>
                <a:spcPts val="2900"/>
              </a:lnSpc>
              <a:defRPr sz="1500">
                <a:solidFill>
                  <a:srgbClr val="2A28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0156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il_ppt_main_b_vignet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25" y="2943225"/>
            <a:ext cx="56673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8" y="1000776"/>
            <a:ext cx="82296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rgbClr val="2A285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2550"/>
            <a:ext cx="8229600" cy="4525963"/>
          </a:xfrm>
        </p:spPr>
        <p:txBody>
          <a:bodyPr/>
          <a:lstStyle>
            <a:lvl1pPr>
              <a:lnSpc>
                <a:spcPts val="2900"/>
              </a:lnSpc>
              <a:defRPr sz="2400" b="1">
                <a:solidFill>
                  <a:srgbClr val="2A285F"/>
                </a:solidFill>
              </a:defRPr>
            </a:lvl1pPr>
            <a:lvl2pPr>
              <a:lnSpc>
                <a:spcPts val="2900"/>
              </a:lnSpc>
              <a:defRPr sz="2400">
                <a:solidFill>
                  <a:srgbClr val="084F9E"/>
                </a:solidFill>
              </a:defRPr>
            </a:lvl2pPr>
            <a:lvl3pPr>
              <a:lnSpc>
                <a:spcPts val="2900"/>
              </a:lnSpc>
              <a:defRPr sz="2000">
                <a:solidFill>
                  <a:srgbClr val="2A285F"/>
                </a:solidFill>
              </a:defRPr>
            </a:lvl3pPr>
            <a:lvl4pPr>
              <a:lnSpc>
                <a:spcPts val="2900"/>
              </a:lnSpc>
              <a:defRPr sz="1800">
                <a:solidFill>
                  <a:srgbClr val="084F9E"/>
                </a:solidFill>
              </a:defRPr>
            </a:lvl4pPr>
            <a:lvl5pPr>
              <a:lnSpc>
                <a:spcPts val="2900"/>
              </a:lnSpc>
              <a:defRPr sz="1500">
                <a:solidFill>
                  <a:srgbClr val="2A28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071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iil_ppt_int_c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3651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iil_ppt_int_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353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il_ppt_int_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477" y="5190563"/>
            <a:ext cx="7758582" cy="658908"/>
          </a:xfrm>
        </p:spPr>
        <p:txBody>
          <a:bodyPr anchor="ctr"/>
          <a:lstStyle>
            <a:lvl1pPr>
              <a:buNone/>
              <a:defRPr sz="2400" b="1" i="1">
                <a:solidFill>
                  <a:srgbClr val="2A285F"/>
                </a:solidFill>
              </a:defRPr>
            </a:lvl1pPr>
            <a:lvl2pPr>
              <a:buNone/>
              <a:defRPr sz="2400" b="0" i="1">
                <a:solidFill>
                  <a:srgbClr val="084F9E"/>
                </a:solidFill>
              </a:defRPr>
            </a:lvl2pPr>
            <a:lvl3pPr>
              <a:buNone/>
              <a:defRPr sz="2400" b="0" i="1">
                <a:solidFill>
                  <a:srgbClr val="2A285F"/>
                </a:solidFill>
              </a:defRPr>
            </a:lvl3pPr>
            <a:lvl4pPr>
              <a:buNone/>
              <a:defRPr sz="2400" b="0" i="1">
                <a:solidFill>
                  <a:srgbClr val="084F9E"/>
                </a:solidFill>
              </a:defRPr>
            </a:lvl4pPr>
            <a:lvl5pPr>
              <a:buNone/>
              <a:defRPr sz="2400" b="0" i="1">
                <a:solidFill>
                  <a:srgbClr val="2A28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778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0D17B-E27E-4D3C-8504-2D6B2E567E66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D51CE-5442-41F8-AB3C-4B482159A96C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6870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42A87-4325-4179-82D5-C35B883D8AD1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9A277-4A45-49D8-897F-EAFF03796DEA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20495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B453F-EAEA-494F-8547-AC46269B39A1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B35DC-C0B8-4443-839B-FD84142A7CD5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61088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A4A09-2C21-4F46-9124-63F28BE1E7BC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6601E-C457-4720-B1E8-920A6B68C094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6174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E7679-8899-4240-8E13-04A2D91A44D8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6D425-2256-4245-B108-FBCA720509EF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2034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DC46B-D6EE-4C66-BB56-2C46F6BF5D76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80C5E-9161-40AE-9D56-4237691C668F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5367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l-N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5E703-8204-42AD-A863-AC76773246E8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06842-D25F-4E96-B95D-BB3477A519D4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42605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A77B8-0254-4C7A-9492-61097B91357A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6D282-068F-45E2-A0D6-A85A89183F5F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0058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FD8F8-8717-48AA-AC83-91179C4DA10D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15B91-7D16-44A8-9099-94CB673D49C9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1993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N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C69113-9E69-439B-93EA-07C37D6DF547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6/17/13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9B16CF-8173-4A64-8CD8-5AC18892A926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30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5 Observations about the </a:t>
            </a:r>
            <a:r>
              <a:rPr lang="en-US" smtClean="0"/>
              <a:t>future of legal </a:t>
            </a:r>
            <a:r>
              <a:rPr lang="en-US" dirty="0" smtClean="0"/>
              <a:t>aid in the Netherlands and elsewhere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Prof. </a:t>
            </a:r>
            <a:r>
              <a:rPr lang="en-US" dirty="0" err="1" smtClean="0"/>
              <a:t>Maurits</a:t>
            </a:r>
            <a:r>
              <a:rPr lang="en-US" dirty="0" smtClean="0"/>
              <a:t> </a:t>
            </a:r>
            <a:r>
              <a:rPr lang="en-US" dirty="0" err="1" smtClean="0"/>
              <a:t>Barendrecht</a:t>
            </a:r>
            <a:endParaRPr lang="en-US" dirty="0" smtClean="0"/>
          </a:p>
          <a:p>
            <a:r>
              <a:rPr lang="en-US" dirty="0" err="1" smtClean="0"/>
              <a:t>HiiL</a:t>
            </a:r>
            <a:r>
              <a:rPr lang="en-US" dirty="0" smtClean="0"/>
              <a:t>/Tilburg University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287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00125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200" dirty="0" smtClean="0">
                <a:latin typeface="+mn-lt"/>
                <a:ea typeface="+mn-ea"/>
                <a:cs typeface="+mn-cs"/>
              </a:rPr>
              <a:t>Observation 1: Right now, traditional services eat up most of the budgets: </a:t>
            </a:r>
            <a:endParaRPr lang="nl-NL" sz="4400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4525963"/>
          </a:xfrm>
        </p:spPr>
        <p:txBody>
          <a:bodyPr/>
          <a:lstStyle/>
          <a:p>
            <a:r>
              <a:rPr lang="en-GB" b="0" dirty="0" smtClean="0"/>
              <a:t>Lower courts with sometimes inefficient procedures</a:t>
            </a:r>
            <a:endParaRPr lang="nl-NL" b="0" dirty="0" smtClean="0"/>
          </a:p>
          <a:p>
            <a:r>
              <a:rPr lang="en-GB" b="0" dirty="0" smtClean="0"/>
              <a:t>Legal aid by lawyers</a:t>
            </a:r>
            <a:endParaRPr lang="nl-NL" b="0" dirty="0" smtClean="0"/>
          </a:p>
          <a:p>
            <a:r>
              <a:rPr lang="en-GB" b="0" dirty="0" smtClean="0"/>
              <a:t>Supreme courts and appellate courts</a:t>
            </a:r>
            <a:endParaRPr lang="nl-NL" b="0" dirty="0" smtClean="0"/>
          </a:p>
          <a:p>
            <a:r>
              <a:rPr lang="en-GB" b="0" dirty="0" smtClean="0"/>
              <a:t>Agencies and committees</a:t>
            </a:r>
            <a:endParaRPr lang="nl-NL" b="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56255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914400" y="1000125"/>
            <a:ext cx="844296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Observation 2: Is this maximizing effectiveness?</a:t>
            </a:r>
            <a:endParaRPr lang="nl-NL" sz="3200" dirty="0" smtClean="0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4525963"/>
          </a:xfrm>
        </p:spPr>
        <p:txBody>
          <a:bodyPr/>
          <a:lstStyle/>
          <a:p>
            <a:r>
              <a:rPr lang="en-GB" b="0" dirty="0" smtClean="0"/>
              <a:t>These services provide good jobs, have a magnificent past and thus form a powerful constituency that has little interest in real change</a:t>
            </a:r>
          </a:p>
          <a:p>
            <a:r>
              <a:rPr lang="en-GB" b="0" dirty="0" smtClean="0"/>
              <a:t>At the same time, these services are challenged, because they are not as effective for access to justice anymore </a:t>
            </a:r>
          </a:p>
          <a:p>
            <a:r>
              <a:rPr lang="en-GB" b="0" dirty="0" smtClean="0"/>
              <a:t>So budget cut after budget cut takes place</a:t>
            </a:r>
          </a:p>
          <a:p>
            <a:r>
              <a:rPr lang="en-GB" b="0" dirty="0" smtClean="0"/>
              <a:t>Present positions are defended, presenting research that shows how indispensable these services are and by mobilizing the professions</a:t>
            </a:r>
            <a:endParaRPr lang="nl-NL" b="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7855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00125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600" dirty="0" smtClean="0">
                <a:latin typeface="+mn-lt"/>
                <a:ea typeface="+mn-ea"/>
                <a:cs typeface="+mn-cs"/>
              </a:rPr>
              <a:t>Observation 3: A rapidly expanding variety of newly developed services</a:t>
            </a:r>
            <a:endParaRPr lang="nl-NL" sz="4800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4525963"/>
          </a:xfrm>
        </p:spPr>
        <p:txBody>
          <a:bodyPr/>
          <a:lstStyle/>
          <a:p>
            <a:r>
              <a:rPr lang="en-GB" b="0" dirty="0" smtClean="0"/>
              <a:t>Legal information websites, platforms for dialogue and dispute resolution on line, rules in the form of guidelines for fair solutions; protocols and standards for solving recurring problems; with helpdesk type of services as back up.</a:t>
            </a:r>
            <a:endParaRPr lang="nl-NL" b="0" dirty="0" smtClean="0"/>
          </a:p>
          <a:p>
            <a:r>
              <a:rPr lang="en-GB" b="0" dirty="0" smtClean="0"/>
              <a:t>Assistance by fixed fee paralegal and lawyer/mediator  hybrids with a problem solving approach. This is offered through many different models (insurance, fixed fee lawyers, government subsidies)</a:t>
            </a:r>
          </a:p>
          <a:p>
            <a:r>
              <a:rPr lang="en-GB" b="0" dirty="0" smtClean="0"/>
              <a:t>Third party dispute resolution mechanisms and courts that are specialized for specific justiciable problems (employment, consumer, disability, social security etc.) </a:t>
            </a:r>
            <a:endParaRPr lang="nl-NL" b="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1129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00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GB" sz="3200" dirty="0" smtClean="0">
                <a:latin typeface="+mn-lt"/>
                <a:ea typeface="+mn-ea"/>
                <a:cs typeface="+mn-cs"/>
              </a:rPr>
              <a:t>Observation 4: </a:t>
            </a:r>
            <a:r>
              <a:rPr lang="en-GB" sz="3200" dirty="0">
                <a:latin typeface="+mn-lt"/>
                <a:ea typeface="+mn-ea"/>
                <a:cs typeface="+mn-cs"/>
              </a:rPr>
              <a:t>N</a:t>
            </a:r>
            <a:r>
              <a:rPr lang="en-GB" sz="3200" dirty="0" smtClean="0">
                <a:latin typeface="+mn-lt"/>
                <a:ea typeface="+mn-ea"/>
                <a:cs typeface="+mn-cs"/>
              </a:rPr>
              <a:t>ew opportunities require different strategies</a:t>
            </a:r>
            <a:endParaRPr lang="nl-NL" sz="4400" dirty="0"/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4525963"/>
          </a:xfrm>
        </p:spPr>
        <p:txBody>
          <a:bodyPr/>
          <a:lstStyle/>
          <a:p>
            <a:r>
              <a:rPr lang="en-GB" b="0" dirty="0" smtClean="0"/>
              <a:t>Information and websites are public goods (private providers can hardly make money from them) but there is very little investment by governments yet. Quality is still an issue. </a:t>
            </a:r>
            <a:endParaRPr lang="nl-NL" b="0" dirty="0" smtClean="0"/>
          </a:p>
          <a:p>
            <a:r>
              <a:rPr lang="en-GB" b="0" dirty="0" smtClean="0"/>
              <a:t>Personalized assistance is mostly a private good. Most people can pay themselves or fund these services through insurance mechanisms; subsidies can be focused on specific disadvantaged groups.  </a:t>
            </a:r>
            <a:endParaRPr lang="nl-NL" b="0" dirty="0" smtClean="0"/>
          </a:p>
          <a:p>
            <a:r>
              <a:rPr lang="en-GB" b="0" dirty="0" smtClean="0"/>
              <a:t>Third party adjudication is mostly a private good. Many plaintiffs and/or defendants can pay for the resolution if procedures are simple. Subsidies can be focused on specific disadvantaged groups and cases with important external effects.</a:t>
            </a:r>
            <a:endParaRPr lang="nl-NL" b="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637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00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GB" sz="3200" dirty="0" smtClean="0">
                <a:latin typeface="+mn-lt"/>
                <a:ea typeface="+mn-ea"/>
                <a:cs typeface="+mn-cs"/>
              </a:rPr>
              <a:t>Observation 5: Becoming part of the future is difficult for strategic decision makers</a:t>
            </a:r>
            <a:endParaRPr lang="nl-NL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GB" b="0" dirty="0" smtClean="0"/>
              <a:t>Some reasons:</a:t>
            </a:r>
          </a:p>
          <a:p>
            <a:pPr>
              <a:defRPr/>
            </a:pPr>
            <a:r>
              <a:rPr lang="en-GB" b="0" dirty="0" smtClean="0"/>
              <a:t>This requires a shifting of resources</a:t>
            </a:r>
            <a:endParaRPr lang="nl-NL" b="0" dirty="0" smtClean="0"/>
          </a:p>
          <a:p>
            <a:pPr>
              <a:defRPr/>
            </a:pPr>
            <a:r>
              <a:rPr lang="en-GB" b="0" dirty="0" smtClean="0"/>
              <a:t>There is a danger of alienating the coalition of lawyers, judges and politicians that guaranteed jobs, budgets and power until now.</a:t>
            </a:r>
            <a:endParaRPr lang="nl-NL" b="0" dirty="0" smtClean="0"/>
          </a:p>
          <a:p>
            <a:pPr>
              <a:defRPr/>
            </a:pPr>
            <a:r>
              <a:rPr lang="en-GB" b="0" dirty="0" smtClean="0"/>
              <a:t>Many of the new developments take place in the private sector or deep in the court organisations. The role of government is much less clear. </a:t>
            </a:r>
            <a:endParaRPr lang="nl-NL" b="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66111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00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GB" sz="3200" dirty="0" smtClean="0">
                <a:latin typeface="+mn-lt"/>
                <a:ea typeface="+mn-ea"/>
                <a:cs typeface="+mn-cs"/>
              </a:rPr>
              <a:t>Possible ways out of this dilemma to explore may include:</a:t>
            </a:r>
            <a:endParaRPr lang="nl-NL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33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GB" b="0" dirty="0" smtClean="0"/>
              <a:t>Radically reshuffling of subsidies to more promising innovative services</a:t>
            </a:r>
            <a:endParaRPr lang="nl-NL" b="0" dirty="0" smtClean="0"/>
          </a:p>
          <a:p>
            <a:pPr>
              <a:defRPr/>
            </a:pPr>
            <a:r>
              <a:rPr lang="en-GB" b="0" dirty="0" smtClean="0"/>
              <a:t>Defending the present services much more rigorously with research and lobbying </a:t>
            </a:r>
            <a:endParaRPr lang="nl-NL" b="0" dirty="0" smtClean="0"/>
          </a:p>
          <a:p>
            <a:pPr>
              <a:defRPr/>
            </a:pPr>
            <a:r>
              <a:rPr lang="en-GB" b="0" dirty="0" smtClean="0"/>
              <a:t>Becoming more like a market supervisor: </a:t>
            </a:r>
            <a:r>
              <a:rPr lang="en-GB" b="0" dirty="0" err="1" smtClean="0"/>
              <a:t>leveling</a:t>
            </a:r>
            <a:r>
              <a:rPr lang="en-GB" b="0" dirty="0" smtClean="0"/>
              <a:t> the playing field for new and old approaches, providing research about interventions that work, helping to certify services so as to the increase transparency and to guarantee minimum of quality</a:t>
            </a:r>
            <a:endParaRPr lang="nl-NL" b="0" dirty="0" smtClean="0"/>
          </a:p>
          <a:p>
            <a:pPr>
              <a:defRPr/>
            </a:pPr>
            <a:r>
              <a:rPr lang="en-GB" b="0" dirty="0" smtClean="0">
                <a:latin typeface="+mj-lt"/>
                <a:ea typeface="+mj-ea"/>
                <a:cs typeface="+mj-cs"/>
              </a:rPr>
              <a:t>Building platforms that connect new and old services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7868568"/>
      </p:ext>
    </p:extLst>
  </p:cSld>
  <p:clrMapOvr>
    <a:masterClrMapping/>
  </p:clrMapOvr>
</p:sld>
</file>

<file path=ppt/theme/theme1.xml><?xml version="1.0" encoding="utf-8"?>
<a:theme xmlns:a="http://schemas.openxmlformats.org/drawingml/2006/main" name="HiiL_PPT_template_270312_DE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506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HiiL_PPT_template_270312_DEF</vt:lpstr>
      <vt:lpstr>5 Observations about the future of legal aid in the Netherlands and elsewhere</vt:lpstr>
      <vt:lpstr>Observation 1: Right now, traditional services eat up most of the budgets: </vt:lpstr>
      <vt:lpstr>Observation 2: Is this maximizing effectiveness?</vt:lpstr>
      <vt:lpstr>Observation 3: A rapidly expanding variety of newly developed services</vt:lpstr>
      <vt:lpstr>Observation 4: New opportunities require different strategies</vt:lpstr>
      <vt:lpstr>Observation 5: Becoming part of the future is difficult for strategic decision makers</vt:lpstr>
      <vt:lpstr>Possible ways out of this dilemma to explore may include: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Observations about the future of legal aid in the Netherlands and elsewhere</dc:title>
  <dc:creator>HiiL user</dc:creator>
  <cp:lastModifiedBy>Richard Zorza</cp:lastModifiedBy>
  <cp:revision>1</cp:revision>
  <dcterms:created xsi:type="dcterms:W3CDTF">2013-06-17T13:56:07Z</dcterms:created>
  <dcterms:modified xsi:type="dcterms:W3CDTF">2013-06-17T14:04:25Z</dcterms:modified>
</cp:coreProperties>
</file>